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61" r:id="rId2"/>
    <p:sldId id="262" r:id="rId3"/>
    <p:sldId id="271" r:id="rId4"/>
    <p:sldId id="272" r:id="rId5"/>
    <p:sldId id="282" r:id="rId6"/>
    <p:sldId id="283" r:id="rId7"/>
    <p:sldId id="284" r:id="rId8"/>
    <p:sldId id="285" r:id="rId9"/>
    <p:sldId id="286" r:id="rId10"/>
    <p:sldId id="28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6600FF"/>
    <a:srgbClr val="009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0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81625-0D5A-4DD7-BC7D-F77B09347F74}" type="datetimeFigureOut">
              <a:rPr lang="en-AU" smtClean="0"/>
              <a:t>1/11/2023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80B9A-842D-403E-AE8B-9210D64FD4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894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0" y="5544588"/>
            <a:ext cx="9144000" cy="1313411"/>
          </a:xfrm>
          <a:prstGeom prst="rect">
            <a:avLst/>
          </a:prstGeom>
          <a:solidFill>
            <a:srgbClr val="0090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1588" y="-3175"/>
            <a:ext cx="9142412" cy="6592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8622" y="4695075"/>
            <a:ext cx="1697038" cy="65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13761"/>
            <a:ext cx="3532867" cy="418655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1588" y="5492266"/>
            <a:ext cx="9142412" cy="1465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30980" y="101699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30980" y="3964296"/>
            <a:ext cx="7886700" cy="849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8221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37770-60D1-4FC5-BBB5-C4878372FF4A}" type="datetimeFigureOut">
              <a:rPr lang="en-AU" smtClean="0"/>
              <a:t>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451C7C-09DE-4A8B-98A2-CD77AC5813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09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37770-60D1-4FC5-BBB5-C4878372FF4A}" type="datetimeFigureOut">
              <a:rPr lang="en-AU" smtClean="0"/>
              <a:t>1/11/2023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451C7C-09DE-4A8B-98A2-CD77AC5813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893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Traditional Ow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591994"/>
            <a:ext cx="9144000" cy="266006"/>
          </a:xfrm>
          <a:prstGeom prst="rect">
            <a:avLst/>
          </a:prstGeom>
          <a:solidFill>
            <a:srgbClr val="0090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88" y="1"/>
            <a:ext cx="9142412" cy="24106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88" y="6558743"/>
            <a:ext cx="9142412" cy="9426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302116" y="921382"/>
            <a:ext cx="8501062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</a:rPr>
              <a:t>Swan Hill District Health would like to acknowledge First Nations communities of the </a:t>
            </a:r>
            <a:r>
              <a:rPr lang="en-AU" sz="1800" dirty="0" err="1">
                <a:effectLst/>
              </a:rPr>
              <a:t>Wamba</a:t>
            </a:r>
            <a:r>
              <a:rPr lang="en-AU" sz="1800" dirty="0">
                <a:effectLst/>
              </a:rPr>
              <a:t> </a:t>
            </a:r>
            <a:r>
              <a:rPr lang="en-AU" sz="1800" dirty="0" err="1">
                <a:effectLst/>
              </a:rPr>
              <a:t>Wamba</a:t>
            </a:r>
            <a:r>
              <a:rPr lang="en-AU" sz="1800" dirty="0">
                <a:effectLst/>
              </a:rPr>
              <a:t>, </a:t>
            </a:r>
            <a:r>
              <a:rPr lang="en-AU" sz="1800" dirty="0" err="1">
                <a:effectLst/>
              </a:rPr>
              <a:t>Waddi</a:t>
            </a:r>
            <a:r>
              <a:rPr lang="en-AU" sz="1800" dirty="0">
                <a:effectLst/>
              </a:rPr>
              <a:t> </a:t>
            </a:r>
            <a:r>
              <a:rPr lang="en-AU" sz="1800" dirty="0" err="1">
                <a:effectLst/>
              </a:rPr>
              <a:t>Waddi</a:t>
            </a:r>
            <a:r>
              <a:rPr lang="en-AU" sz="1800" dirty="0">
                <a:effectLst/>
              </a:rPr>
              <a:t>, </a:t>
            </a:r>
            <a:r>
              <a:rPr lang="en-AU" sz="1800" dirty="0" err="1">
                <a:effectLst/>
              </a:rPr>
              <a:t>Barapa</a:t>
            </a:r>
            <a:r>
              <a:rPr lang="en-AU" sz="1800" dirty="0">
                <a:effectLst/>
              </a:rPr>
              <a:t> </a:t>
            </a:r>
            <a:r>
              <a:rPr lang="en-AU" sz="1800" dirty="0" err="1">
                <a:effectLst/>
              </a:rPr>
              <a:t>Barapa</a:t>
            </a:r>
            <a:r>
              <a:rPr lang="en-AU" sz="1800" dirty="0">
                <a:effectLst/>
              </a:rPr>
              <a:t>, </a:t>
            </a:r>
            <a:r>
              <a:rPr lang="en-AU" sz="1800" dirty="0" err="1">
                <a:effectLst/>
              </a:rPr>
              <a:t>Latji</a:t>
            </a:r>
            <a:r>
              <a:rPr lang="en-AU" sz="1800" dirty="0">
                <a:effectLst/>
              </a:rPr>
              <a:t> </a:t>
            </a:r>
            <a:r>
              <a:rPr lang="en-AU" sz="1800" dirty="0" err="1">
                <a:effectLst/>
              </a:rPr>
              <a:t>Latji</a:t>
            </a:r>
            <a:r>
              <a:rPr lang="en-AU" sz="1800" dirty="0">
                <a:effectLst/>
              </a:rPr>
              <a:t> and the </a:t>
            </a:r>
            <a:r>
              <a:rPr lang="en-AU" sz="1800" dirty="0" err="1">
                <a:effectLst/>
              </a:rPr>
              <a:t>Tatti</a:t>
            </a:r>
            <a:r>
              <a:rPr lang="en-AU" sz="1800" dirty="0">
                <a:effectLst/>
              </a:rPr>
              <a:t> </a:t>
            </a:r>
            <a:r>
              <a:rPr lang="en-AU" sz="1800" dirty="0" err="1">
                <a:effectLst/>
              </a:rPr>
              <a:t>Tatti</a:t>
            </a:r>
            <a:r>
              <a:rPr lang="en-AU" sz="1800" dirty="0">
                <a:effectLst/>
              </a:rPr>
              <a:t> people on whose land, we work and live. We pay respect to all Elders past and present and honour their connection to the land and water.</a:t>
            </a:r>
            <a:endParaRPr lang="en-A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Image result for aboriginal flag 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" b="98148" l="3889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18" y="2492982"/>
            <a:ext cx="5158364" cy="309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/>
          </p:cNvSpPr>
          <p:nvPr userDrawn="1"/>
        </p:nvSpPr>
        <p:spPr>
          <a:xfrm rot="5400000" flipH="1">
            <a:off x="4113083" y="-3988392"/>
            <a:ext cx="425709" cy="8651875"/>
          </a:xfrm>
          <a:prstGeom prst="rect">
            <a:avLst/>
          </a:prstGeom>
          <a:solidFill>
            <a:srgbClr val="009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3" name="Text Box 2"/>
          <p:cNvSpPr txBox="1">
            <a:spLocks noChangeArrowheads="1"/>
          </p:cNvSpPr>
          <p:nvPr userDrawn="1"/>
        </p:nvSpPr>
        <p:spPr bwMode="auto">
          <a:xfrm>
            <a:off x="302116" y="124689"/>
            <a:ext cx="7594975" cy="42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400" b="1" dirty="0">
                <a:solidFill>
                  <a:schemeClr val="bg1"/>
                </a:solidFill>
              </a:rPr>
              <a:t>Acknowledgement of Traditional Owners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79046" y="5868458"/>
            <a:ext cx="152413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8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591993"/>
            <a:ext cx="9144000" cy="266006"/>
          </a:xfrm>
          <a:prstGeom prst="rect">
            <a:avLst/>
          </a:prstGeom>
          <a:solidFill>
            <a:srgbClr val="0090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88" y="6558742"/>
            <a:ext cx="9142412" cy="9426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 rot="5400000" flipH="1">
            <a:off x="3615690" y="-1369307"/>
            <a:ext cx="1420495" cy="8651875"/>
          </a:xfrm>
          <a:prstGeom prst="rect">
            <a:avLst/>
          </a:prstGeom>
          <a:solidFill>
            <a:srgbClr val="009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1330" y="2689930"/>
            <a:ext cx="8194675" cy="533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62" y="5869553"/>
            <a:ext cx="1524213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6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91993"/>
            <a:ext cx="9144000" cy="266006"/>
          </a:xfrm>
          <a:prstGeom prst="rect">
            <a:avLst/>
          </a:prstGeom>
          <a:solidFill>
            <a:srgbClr val="0090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88" y="0"/>
            <a:ext cx="9142412" cy="24106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588" y="6558742"/>
            <a:ext cx="9142412" cy="9426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Rectangle 11"/>
          <p:cNvSpPr>
            <a:spLocks/>
          </p:cNvSpPr>
          <p:nvPr userDrawn="1"/>
        </p:nvSpPr>
        <p:spPr>
          <a:xfrm rot="5400000" flipH="1">
            <a:off x="4113083" y="-3988393"/>
            <a:ext cx="425709" cy="8651875"/>
          </a:xfrm>
          <a:prstGeom prst="rect">
            <a:avLst/>
          </a:prstGeom>
          <a:solidFill>
            <a:srgbClr val="009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095" y="124689"/>
            <a:ext cx="6446462" cy="458962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19095" y="860844"/>
            <a:ext cx="8532780" cy="2014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enter text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6345" y="5920478"/>
            <a:ext cx="152413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1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5544588"/>
            <a:ext cx="9144000" cy="1313411"/>
          </a:xfrm>
          <a:prstGeom prst="rect">
            <a:avLst/>
          </a:prstGeom>
          <a:solidFill>
            <a:srgbClr val="0090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88" y="-3175"/>
            <a:ext cx="9142412" cy="65923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588" y="5492266"/>
            <a:ext cx="9142412" cy="1465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3480" y="3881532"/>
            <a:ext cx="1697037" cy="65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0" y="4764765"/>
            <a:ext cx="3025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533249" y="924770"/>
            <a:ext cx="4077495" cy="4303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For more information contact: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33248" y="1462207"/>
            <a:ext cx="4077495" cy="2014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enter details</a:t>
            </a:r>
          </a:p>
        </p:txBody>
      </p:sp>
    </p:spTree>
    <p:extLst>
      <p:ext uri="{BB962C8B-B14F-4D97-AF65-F5344CB8AC3E}">
        <p14:creationId xmlns:p14="http://schemas.microsoft.com/office/powerpoint/2010/main" val="286562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37770-60D1-4FC5-BBB5-C4878372FF4A}" type="datetimeFigureOut">
              <a:rPr lang="en-AU" smtClean="0"/>
              <a:t>1/11/2023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451C7C-09DE-4A8B-98A2-CD77AC5813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21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37770-60D1-4FC5-BBB5-C4878372FF4A}" type="datetimeFigureOut">
              <a:rPr lang="en-AU" smtClean="0"/>
              <a:t>1/11/2023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451C7C-09DE-4A8B-98A2-CD77AC5813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76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37770-60D1-4FC5-BBB5-C4878372FF4A}" type="datetimeFigureOut">
              <a:rPr lang="en-AU" smtClean="0"/>
              <a:t>1/11/2023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451C7C-09DE-4A8B-98A2-CD77AC5813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82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037770-60D1-4FC5-BBB5-C4878372FF4A}" type="datetimeFigureOut">
              <a:rPr lang="en-AU" smtClean="0"/>
              <a:t>1/11/2023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6451C7C-09DE-4A8B-98A2-CD77AC5813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89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02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dh.org.a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dh.org.au/wp-content/uploads/2023/10/SHDH-Hospital-Passport-Barcode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dh.org.au/wp-content/uploads/2023/10/SHDH-Hospital-Passport-Example-Barcode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192" y="1016995"/>
            <a:ext cx="6374708" cy="1357905"/>
          </a:xfrm>
        </p:spPr>
        <p:txBody>
          <a:bodyPr/>
          <a:lstStyle/>
          <a:p>
            <a:r>
              <a:rPr lang="en-AU" sz="5400" i="1" dirty="0">
                <a:solidFill>
                  <a:schemeClr val="bg2"/>
                </a:solidFill>
                <a:latin typeface="+mn-lt"/>
              </a:rPr>
              <a:t>The Hospital Passport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979" y="3240396"/>
            <a:ext cx="7886700" cy="849313"/>
          </a:xfrm>
        </p:spPr>
        <p:txBody>
          <a:bodyPr/>
          <a:lstStyle/>
          <a:p>
            <a:r>
              <a:rPr lang="en-AU" dirty="0"/>
              <a:t>                       </a:t>
            </a:r>
            <a:r>
              <a:rPr lang="en-AU" sz="3500" dirty="0"/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34123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6"/>
    </mc:Choice>
    <mc:Fallback xmlns="">
      <p:transition spd="slow" advTm="72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9947-A1F0-4BAB-A4D8-1F265599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94" y="124689"/>
            <a:ext cx="8532779" cy="458962"/>
          </a:xfrm>
        </p:spPr>
        <p:txBody>
          <a:bodyPr/>
          <a:lstStyle/>
          <a:p>
            <a:r>
              <a:rPr lang="en-AU" sz="2800" dirty="0"/>
              <a:t>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CC6E4-43E2-4588-87B4-FE032719C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We are grateful for the support provided by Bendigo Health for the implementation of the Hospital Passport, and acknowledge the valuable contributions of carers and people with a disability in its development. </a:t>
            </a:r>
          </a:p>
        </p:txBody>
      </p:sp>
    </p:spTree>
    <p:extLst>
      <p:ext uri="{BB962C8B-B14F-4D97-AF65-F5344CB8AC3E}">
        <p14:creationId xmlns:p14="http://schemas.microsoft.com/office/powerpoint/2010/main" val="6121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9"/>
    </mc:Choice>
    <mc:Fallback xmlns="">
      <p:transition spd="slow" advTm="1180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sz="2800" dirty="0" smtClean="0">
                <a:latin typeface="+mn-lt"/>
              </a:rPr>
              <a:t>Website</a:t>
            </a:r>
          </a:p>
          <a:p>
            <a:r>
              <a:rPr lang="en-AU" sz="2800" dirty="0" smtClean="0">
                <a:latin typeface="+mn-lt"/>
                <a:hlinkClick r:id="rId2"/>
              </a:rPr>
              <a:t>Swan </a:t>
            </a:r>
            <a:r>
              <a:rPr lang="en-AU" sz="2800" dirty="0">
                <a:latin typeface="+mn-lt"/>
                <a:hlinkClick r:id="rId2"/>
              </a:rPr>
              <a:t>Hill District </a:t>
            </a:r>
            <a:r>
              <a:rPr lang="en-AU" sz="2800" dirty="0" smtClean="0">
                <a:latin typeface="+mn-lt"/>
                <a:hlinkClick r:id="rId2"/>
              </a:rPr>
              <a:t>Health</a:t>
            </a:r>
            <a:endParaRPr lang="en-A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36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9"/>
    </mc:Choice>
    <mc:Fallback xmlns="">
      <p:transition spd="slow" advTm="839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4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7"/>
    </mc:Choice>
    <mc:Fallback xmlns="">
      <p:transition spd="slow" advTm="98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9095" y="694589"/>
            <a:ext cx="8532780" cy="523238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600" dirty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000" dirty="0">
                <a:latin typeface="+mn-lt"/>
              </a:rPr>
              <a:t>Originated from the UK.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600" dirty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000" dirty="0">
                <a:latin typeface="+mn-lt"/>
              </a:rPr>
              <a:t>Contains Key Information</a:t>
            </a:r>
          </a:p>
          <a:p>
            <a:pPr marL="1028700" lvl="1" indent="-342900">
              <a:lnSpc>
                <a:spcPct val="100000"/>
              </a:lnSpc>
              <a:buFontTx/>
              <a:buChar char="-"/>
            </a:pPr>
            <a:r>
              <a:rPr lang="en-AU" sz="3000" dirty="0">
                <a:latin typeface="+mn-lt"/>
              </a:rPr>
              <a:t>Medical history</a:t>
            </a:r>
          </a:p>
          <a:p>
            <a:pPr marL="1028700" lvl="1" indent="-342900">
              <a:lnSpc>
                <a:spcPct val="100000"/>
              </a:lnSpc>
              <a:buFontTx/>
              <a:buChar char="-"/>
            </a:pPr>
            <a:r>
              <a:rPr lang="en-AU" sz="3000" dirty="0">
                <a:latin typeface="+mn-lt"/>
              </a:rPr>
              <a:t>Communication needs</a:t>
            </a:r>
          </a:p>
          <a:p>
            <a:pPr marL="1028700" lvl="1" indent="-342900">
              <a:lnSpc>
                <a:spcPct val="100000"/>
              </a:lnSpc>
              <a:buFontTx/>
              <a:buChar char="-"/>
            </a:pPr>
            <a:r>
              <a:rPr lang="en-AU" sz="3000" dirty="0">
                <a:latin typeface="+mn-lt"/>
              </a:rPr>
              <a:t>Behaviour support</a:t>
            </a:r>
          </a:p>
          <a:p>
            <a:pPr marL="1028700" lvl="1" indent="-342900">
              <a:lnSpc>
                <a:spcPct val="100000"/>
              </a:lnSpc>
              <a:buFontTx/>
              <a:buChar char="-"/>
            </a:pPr>
            <a:r>
              <a:rPr lang="en-AU" sz="3000" dirty="0">
                <a:latin typeface="+mn-lt"/>
              </a:rPr>
              <a:t>Abilities</a:t>
            </a:r>
          </a:p>
          <a:p>
            <a:pPr marL="1028700" lvl="1" indent="-342900">
              <a:lnSpc>
                <a:spcPct val="100000"/>
              </a:lnSpc>
              <a:buFontTx/>
              <a:buChar char="-"/>
            </a:pPr>
            <a:r>
              <a:rPr lang="en-AU" sz="3000" dirty="0">
                <a:latin typeface="+mn-lt"/>
              </a:rPr>
              <a:t>Routines</a:t>
            </a:r>
          </a:p>
          <a:p>
            <a:pPr marL="1028700" lvl="1" indent="-342900">
              <a:lnSpc>
                <a:spcPct val="100000"/>
              </a:lnSpc>
              <a:buFontTx/>
              <a:buChar char="-"/>
            </a:pPr>
            <a:r>
              <a:rPr lang="en-AU" sz="3000" dirty="0">
                <a:latin typeface="+mn-lt"/>
              </a:rPr>
              <a:t>Likes and dislikes, etc.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094" y="124689"/>
            <a:ext cx="8532779" cy="458962"/>
          </a:xfrm>
        </p:spPr>
        <p:txBody>
          <a:bodyPr/>
          <a:lstStyle/>
          <a:p>
            <a:r>
              <a:rPr lang="en-AU" sz="2800" dirty="0"/>
              <a:t>What is the Hospital Passport?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B1B95D-96C3-4B48-9C08-A53F72B15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0" t="5587" r="66697" b="56229"/>
          <a:stretch/>
        </p:blipFill>
        <p:spPr>
          <a:xfrm>
            <a:off x="4957893" y="1115550"/>
            <a:ext cx="3380764" cy="46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5"/>
    </mc:Choice>
    <mc:Fallback xmlns="">
      <p:transition spd="slow" advTm="128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94" y="124689"/>
            <a:ext cx="8542305" cy="458962"/>
          </a:xfrm>
        </p:spPr>
        <p:txBody>
          <a:bodyPr/>
          <a:lstStyle/>
          <a:p>
            <a:r>
              <a:rPr lang="en-AU" sz="2800" dirty="0"/>
              <a:t>Why use a Hospital Passport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9094" y="694588"/>
            <a:ext cx="8758205" cy="524901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600" dirty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000" dirty="0">
                <a:latin typeface="+mn-lt"/>
              </a:rPr>
              <a:t>A Hospital Passport can be very useful for people with disabilities and/or complex needs and behaviours in the hospital setting.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600" dirty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000" dirty="0">
                <a:latin typeface="+mn-lt"/>
              </a:rPr>
              <a:t>A Hospital Passport gives comprehensive but succinct information about a person’s health and care needs.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600" dirty="0"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000" dirty="0">
                <a:latin typeface="+mn-lt"/>
              </a:rPr>
              <a:t>It helps hospital staff to understand the individual’s needs and preferences.</a:t>
            </a:r>
          </a:p>
        </p:txBody>
      </p:sp>
    </p:spTree>
    <p:extLst>
      <p:ext uri="{BB962C8B-B14F-4D97-AF65-F5344CB8AC3E}">
        <p14:creationId xmlns:p14="http://schemas.microsoft.com/office/powerpoint/2010/main" val="31664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44"/>
    </mc:Choice>
    <mc:Fallback xmlns="">
      <p:transition spd="slow" advTm="167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9095" y="860844"/>
            <a:ext cx="8900214" cy="5082756"/>
          </a:xfrm>
        </p:spPr>
        <p:txBody>
          <a:bodyPr/>
          <a:lstStyle/>
          <a:p>
            <a:pPr lvl="0"/>
            <a:endParaRPr lang="en-AU" sz="5400" dirty="0"/>
          </a:p>
          <a:p>
            <a:pPr lvl="0" algn="ctr"/>
            <a:r>
              <a:rPr lang="en-AU" sz="5400" dirty="0"/>
              <a:t>How to develop a Hospital Passport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23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3"/>
    </mc:Choice>
    <mc:Fallback xmlns="">
      <p:transition spd="slow" advTm="69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2EF2-EEB2-407D-99E4-4CF91D6F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94" y="124689"/>
            <a:ext cx="8555005" cy="458962"/>
          </a:xfrm>
        </p:spPr>
        <p:txBody>
          <a:bodyPr/>
          <a:lstStyle/>
          <a:p>
            <a:r>
              <a:rPr lang="en-AU" sz="2800" dirty="0"/>
              <a:t>Where can I find the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02968-88D6-483E-8530-660D4B618C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094" y="749300"/>
            <a:ext cx="8682005" cy="5105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The Hospital Passport is available to download in PDF format from the Swan Hill District Health website: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Select : </a:t>
            </a:r>
            <a:r>
              <a:rPr lang="en-AU" sz="3000" dirty="0">
                <a:hlinkClick r:id="rId2"/>
              </a:rPr>
              <a:t>SHDH Hospital Passport</a:t>
            </a:r>
            <a:endParaRPr lang="en-AU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 smtClean="0"/>
              <a:t>You </a:t>
            </a:r>
            <a:r>
              <a:rPr lang="en-AU" sz="3000" dirty="0"/>
              <a:t>can print it out and fill in by hand or type into the boxes to fill it out electronically.</a:t>
            </a:r>
          </a:p>
        </p:txBody>
      </p:sp>
    </p:spTree>
    <p:extLst>
      <p:ext uri="{BB962C8B-B14F-4D97-AF65-F5344CB8AC3E}">
        <p14:creationId xmlns:p14="http://schemas.microsoft.com/office/powerpoint/2010/main" val="17135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4"/>
    </mc:Choice>
    <mc:Fallback xmlns="">
      <p:transition spd="slow" advTm="159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FE11-9081-4502-B78D-E5E651E2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94" y="124689"/>
            <a:ext cx="8905811" cy="458962"/>
          </a:xfrm>
        </p:spPr>
        <p:txBody>
          <a:bodyPr/>
          <a:lstStyle/>
          <a:p>
            <a:r>
              <a:rPr lang="en-AU" sz="2800" dirty="0"/>
              <a:t>Who can fill it 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D5E55-E9C7-49EB-8C69-759F28132B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094" y="583650"/>
            <a:ext cx="8905811" cy="52964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The person who will be using the Hospital Passport may be able to fill it out for themselves.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Family, carer/s or support workers can fill it out on behalf of someone they care for.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The information in the Hospital Passport needs to be specific to the person. Anyone who fills it out should know the person well.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The Hospital Passport belongs to the person with a disability, not to the hospital</a:t>
            </a:r>
          </a:p>
        </p:txBody>
      </p:sp>
    </p:spTree>
    <p:extLst>
      <p:ext uri="{BB962C8B-B14F-4D97-AF65-F5344CB8AC3E}">
        <p14:creationId xmlns:p14="http://schemas.microsoft.com/office/powerpoint/2010/main" val="20474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08"/>
    </mc:Choice>
    <mc:Fallback xmlns="">
      <p:transition spd="slow" advTm="1980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A708-C968-4518-838E-30EBA4DC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94" y="124689"/>
            <a:ext cx="8532779" cy="458962"/>
          </a:xfrm>
        </p:spPr>
        <p:txBody>
          <a:bodyPr/>
          <a:lstStyle/>
          <a:p>
            <a:r>
              <a:rPr lang="en-AU" sz="2500" dirty="0"/>
              <a:t>What information do I put into the Hospital Passport?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FC064-0E10-40B8-91D3-BE4B383F5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094" y="685800"/>
            <a:ext cx="8682005" cy="5118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Make sure all the personal details including name, date of birth and address are correct and up to date.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Use dot points and short summaries rather than detailed histories and stories.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Be specific and use examples.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000" dirty="0"/>
              <a:t>Refer to </a:t>
            </a:r>
            <a:r>
              <a:rPr lang="en-AU" sz="3000" dirty="0">
                <a:solidFill>
                  <a:srgbClr val="FF0000"/>
                </a:solidFill>
                <a:hlinkClick r:id="rId2"/>
              </a:rPr>
              <a:t>this example </a:t>
            </a:r>
            <a:r>
              <a:rPr lang="en-AU" sz="3000" dirty="0"/>
              <a:t>of a completed Hospital Passport as a guide. Click of the yellow comment bubbles for extra information or explanation.</a:t>
            </a:r>
          </a:p>
        </p:txBody>
      </p:sp>
    </p:spTree>
    <p:extLst>
      <p:ext uri="{BB962C8B-B14F-4D97-AF65-F5344CB8AC3E}">
        <p14:creationId xmlns:p14="http://schemas.microsoft.com/office/powerpoint/2010/main" val="36404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1"/>
    </mc:Choice>
    <mc:Fallback xmlns="">
      <p:transition spd="slow" advTm="1899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FE61-2C94-4626-B3D9-89C0F3B7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94" y="124689"/>
            <a:ext cx="8532779" cy="458962"/>
          </a:xfrm>
        </p:spPr>
        <p:txBody>
          <a:bodyPr/>
          <a:lstStyle/>
          <a:p>
            <a:r>
              <a:rPr lang="en-AU" sz="2800" dirty="0"/>
              <a:t>What do I do once it’s finished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9AA69-ACF4-44D6-A712-E6439501F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095" y="583651"/>
            <a:ext cx="8532780" cy="48519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Put the date of completion on the front page and save the document (if electronic)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Keep a printed copy in a special folder, and be sure to take this with you to appointments or hospital visits.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If you take it to hospital, ask the staff to make a copy and put it in your medical record.</a:t>
            </a:r>
          </a:p>
        </p:txBody>
      </p:sp>
    </p:spTree>
    <p:extLst>
      <p:ext uri="{BB962C8B-B14F-4D97-AF65-F5344CB8AC3E}">
        <p14:creationId xmlns:p14="http://schemas.microsoft.com/office/powerpoint/2010/main" val="262674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8"/>
    </mc:Choice>
    <mc:Fallback xmlns="">
      <p:transition spd="slow" advTm="1668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wan Hill District Health">
      <a:dk1>
        <a:sysClr val="windowText" lastClr="000000"/>
      </a:dk1>
      <a:lt1>
        <a:sysClr val="window" lastClr="FFFFFF"/>
      </a:lt1>
      <a:dk2>
        <a:srgbClr val="0090D3"/>
      </a:dk2>
      <a:lt2>
        <a:srgbClr val="002060"/>
      </a:lt2>
      <a:accent1>
        <a:srgbClr val="5B9BD5"/>
      </a:accent1>
      <a:accent2>
        <a:srgbClr val="EA5328"/>
      </a:accent2>
      <a:accent3>
        <a:srgbClr val="F4AE01"/>
      </a:accent3>
      <a:accent4>
        <a:srgbClr val="A58ED6"/>
      </a:accent4>
      <a:accent5>
        <a:srgbClr val="00C8BE"/>
      </a:accent5>
      <a:accent6>
        <a:srgbClr val="FFFFFF"/>
      </a:accent6>
      <a:hlink>
        <a:srgbClr val="0066FF"/>
      </a:hlink>
      <a:folHlink>
        <a:srgbClr val="0066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412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The Hospital Passport</vt:lpstr>
      <vt:lpstr>PowerPoint Presentation</vt:lpstr>
      <vt:lpstr>What is the Hospital Passport?</vt:lpstr>
      <vt:lpstr>Why use a Hospital Passport</vt:lpstr>
      <vt:lpstr>PowerPoint Presentation</vt:lpstr>
      <vt:lpstr>Where can I find the template</vt:lpstr>
      <vt:lpstr>Who can fill it out?</vt:lpstr>
      <vt:lpstr>What information do I put into the Hospital Passport?</vt:lpstr>
      <vt:lpstr>What do I do once it’s finished</vt:lpstr>
      <vt:lpstr>Acknowledgements</vt:lpstr>
      <vt:lpstr>PowerPoint Presentation</vt:lpstr>
    </vt:vector>
  </TitlesOfParts>
  <Company>Swan Hill District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Rose</dc:creator>
  <cp:lastModifiedBy>Leslie Ong</cp:lastModifiedBy>
  <cp:revision>68</cp:revision>
  <dcterms:created xsi:type="dcterms:W3CDTF">2019-10-02T01:56:43Z</dcterms:created>
  <dcterms:modified xsi:type="dcterms:W3CDTF">2023-11-01T04:01:53Z</dcterms:modified>
</cp:coreProperties>
</file>